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65" r:id="rId4"/>
    <p:sldId id="270" r:id="rId5"/>
    <p:sldId id="271" r:id="rId6"/>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C50B0EC-0191-466E-89D0-02851879CCC4}" type="datetimeFigureOut">
              <a:rPr lang="de-DE" smtClean="0"/>
              <a:t>21.09.2015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85639D1-F41E-482F-943A-C16CD1EFE011}" type="slidenum">
              <a:rPr lang="de-DE" smtClean="0"/>
              <a:t>‹Nr.›</a:t>
            </a:fld>
            <a:endParaRPr lang="de-DE"/>
          </a:p>
        </p:txBody>
      </p:sp>
    </p:spTree>
    <p:extLst>
      <p:ext uri="{BB962C8B-B14F-4D97-AF65-F5344CB8AC3E}">
        <p14:creationId xmlns:p14="http://schemas.microsoft.com/office/powerpoint/2010/main" val="229782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2</a:t>
            </a:fld>
            <a:endParaRPr lang="de-DE" altLang="de-DE"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3</a:t>
            </a:fld>
            <a:endParaRPr lang="de-DE" altLang="de-DE"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4</a:t>
            </a:fld>
            <a:endParaRPr lang="de-DE" altLang="de-DE"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64516" name="Foliennummernplatzhalter 3"/>
          <p:cNvSpPr txBox="1">
            <a:spLocks noGrp="1"/>
          </p:cNvSpPr>
          <p:nvPr/>
        </p:nvSpPr>
        <p:spPr bwMode="auto">
          <a:xfrm>
            <a:off x="3850444" y="9430091"/>
            <a:ext cx="2945659" cy="496411"/>
          </a:xfrm>
          <a:prstGeom prst="rect">
            <a:avLst/>
          </a:prstGeom>
          <a:noFill/>
          <a:ln w="9525">
            <a:noFill/>
            <a:miter lim="800000"/>
            <a:headEnd/>
            <a:tailEnd/>
          </a:ln>
        </p:spPr>
        <p:txBody>
          <a:bodyPr anchor="b"/>
          <a:lstStyle/>
          <a:p>
            <a:pPr algn="r"/>
            <a:fld id="{9323B81D-0192-427F-8F79-6CAC00849B9D}" type="slidenum">
              <a:rPr lang="de-DE" altLang="de-DE" sz="1200">
                <a:latin typeface="Calibri" pitchFamily="34" charset="0"/>
              </a:rPr>
              <a:pPr algn="r"/>
              <a:t>5</a:t>
            </a:fld>
            <a:endParaRPr lang="de-DE" altLang="de-DE"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303357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168838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213177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325101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B50470B-024E-4B83-B417-0CCEAF6D81A6}" type="datetimeFigureOut">
              <a:rPr lang="de-DE" smtClean="0"/>
              <a:t>21.09.2015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52812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B50470B-024E-4B83-B417-0CCEAF6D81A6}" type="datetimeFigureOut">
              <a:rPr lang="de-DE" smtClean="0"/>
              <a:t>21.09.2015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425002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B50470B-024E-4B83-B417-0CCEAF6D81A6}" type="datetimeFigureOut">
              <a:rPr lang="de-DE" smtClean="0"/>
              <a:t>21.09.2015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287658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B50470B-024E-4B83-B417-0CCEAF6D81A6}" type="datetimeFigureOut">
              <a:rPr lang="de-DE" smtClean="0"/>
              <a:t>21.09.2015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68737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B50470B-024E-4B83-B417-0CCEAF6D81A6}" type="datetimeFigureOut">
              <a:rPr lang="de-DE" smtClean="0"/>
              <a:t>21.09.2015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186439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B50470B-024E-4B83-B417-0CCEAF6D81A6}" type="datetimeFigureOut">
              <a:rPr lang="de-DE" smtClean="0"/>
              <a:t>21.09.2015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288228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B50470B-024E-4B83-B417-0CCEAF6D81A6}" type="datetimeFigureOut">
              <a:rPr lang="de-DE" smtClean="0"/>
              <a:t>21.09.2015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36319C9-482E-4371-8E7F-3AEA2757B35F}" type="slidenum">
              <a:rPr lang="de-DE" smtClean="0"/>
              <a:t>‹Nr.›</a:t>
            </a:fld>
            <a:endParaRPr lang="de-DE"/>
          </a:p>
        </p:txBody>
      </p:sp>
    </p:spTree>
    <p:extLst>
      <p:ext uri="{BB962C8B-B14F-4D97-AF65-F5344CB8AC3E}">
        <p14:creationId xmlns:p14="http://schemas.microsoft.com/office/powerpoint/2010/main" val="321249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0470B-024E-4B83-B417-0CCEAF6D81A6}" type="datetimeFigureOut">
              <a:rPr lang="de-DE" smtClean="0"/>
              <a:t>21.09.2015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319C9-482E-4371-8E7F-3AEA2757B35F}" type="slidenum">
              <a:rPr lang="de-DE" smtClean="0"/>
              <a:t>‹Nr.›</a:t>
            </a:fld>
            <a:endParaRPr lang="de-DE"/>
          </a:p>
        </p:txBody>
      </p:sp>
    </p:spTree>
    <p:extLst>
      <p:ext uri="{BB962C8B-B14F-4D97-AF65-F5344CB8AC3E}">
        <p14:creationId xmlns:p14="http://schemas.microsoft.com/office/powerpoint/2010/main" val="204495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historisches-lexikon-bayerns.de/artikel/artikel_44564" TargetMode="External"/><Relationship Id="rId5" Type="http://schemas.openxmlformats.org/officeDocument/2006/relationships/hyperlink" Target="http://bayern.de/freistaat/staat-und-kommunen/"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val="3712748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dirty="0"/>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dirty="0"/>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dirty="0"/>
          </a:p>
        </p:txBody>
      </p:sp>
      <p:sp>
        <p:nvSpPr>
          <p:cNvPr id="5125" name="Titel 1"/>
          <p:cNvSpPr txBox="1">
            <a:spLocks/>
          </p:cNvSpPr>
          <p:nvPr/>
        </p:nvSpPr>
        <p:spPr bwMode="auto">
          <a:xfrm>
            <a:off x="180368" y="1268413"/>
            <a:ext cx="8785225" cy="1069975"/>
          </a:xfrm>
          <a:prstGeom prst="rect">
            <a:avLst/>
          </a:prstGeom>
          <a:noFill/>
          <a:ln w="9525">
            <a:noFill/>
            <a:miter lim="800000"/>
            <a:headEnd/>
            <a:tailEnd/>
          </a:ln>
        </p:spPr>
        <p:txBody>
          <a:bodyPr anchor="ctr"/>
          <a:lstStyle/>
          <a:p>
            <a:pPr algn="ctr"/>
            <a:r>
              <a:rPr lang="de-DE" altLang="de-DE" sz="2000" b="1" dirty="0" smtClean="0"/>
              <a:t>Die territoriale Entwicklung Bayerns vom Ausbruch der französischen Revolution bis heute</a:t>
            </a:r>
            <a:endParaRPr lang="de-DE" altLang="de-DE" sz="2000"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sp>
        <p:nvSpPr>
          <p:cNvPr id="2" name="Textfeld 1"/>
          <p:cNvSpPr txBox="1"/>
          <p:nvPr/>
        </p:nvSpPr>
        <p:spPr>
          <a:xfrm>
            <a:off x="251520" y="2321870"/>
            <a:ext cx="8714073" cy="1200329"/>
          </a:xfrm>
          <a:prstGeom prst="rect">
            <a:avLst/>
          </a:prstGeom>
          <a:noFill/>
        </p:spPr>
        <p:txBody>
          <a:bodyPr wrap="square" rtlCol="0">
            <a:spAutoFit/>
          </a:bodyPr>
          <a:lstStyle/>
          <a:p>
            <a:r>
              <a:rPr lang="de-DE" sz="1200" dirty="0" smtClean="0"/>
              <a:t>Die napoleonische Epoche hat Spuren hinterlassen, die auch heute noch im Freistaat Bayern zu erkennen sind. Das territoriale Gesicht des Kurfürstentums und späteren Königreiches Bayern hat sich seit dem Ausbruch der Französischen Revolution mehrfach geändert. Auf den nächsten Seiten sind drei wichtige Stationen der territorialen Entwicklung Bayerns dargestellt. Dabei ist immer auch das heutige Staatsgebiet Bayerns durch eine orange Linie gekennzeichnet. </a:t>
            </a:r>
          </a:p>
          <a:p>
            <a:endParaRPr lang="de-DE" sz="1200" dirty="0"/>
          </a:p>
          <a:p>
            <a:r>
              <a:rPr lang="de-DE" sz="1200" dirty="0" smtClean="0"/>
              <a:t>Studiere die folgenden Karten genau und beantworte dann in Stillarbeit die Arbeitsaufträge. </a:t>
            </a:r>
            <a:endParaRPr lang="de-DE" sz="1200" dirty="0"/>
          </a:p>
        </p:txBody>
      </p:sp>
      <p:sp>
        <p:nvSpPr>
          <p:cNvPr id="3" name="Textfeld 2"/>
          <p:cNvSpPr txBox="1"/>
          <p:nvPr/>
        </p:nvSpPr>
        <p:spPr>
          <a:xfrm>
            <a:off x="251520" y="3861048"/>
            <a:ext cx="8670729" cy="2862322"/>
          </a:xfrm>
          <a:prstGeom prst="rect">
            <a:avLst/>
          </a:prstGeom>
          <a:noFill/>
        </p:spPr>
        <p:txBody>
          <a:bodyPr wrap="square" rtlCol="0">
            <a:spAutoFit/>
          </a:bodyPr>
          <a:lstStyle/>
          <a:p>
            <a:r>
              <a:rPr lang="de-DE" sz="1200" b="1" i="1" dirty="0" smtClean="0"/>
              <a:t>Arbeitsaufträge:</a:t>
            </a:r>
          </a:p>
          <a:p>
            <a:endParaRPr lang="de-DE" sz="1200" b="1" i="1" dirty="0"/>
          </a:p>
          <a:p>
            <a:pPr marL="228600" indent="-228600">
              <a:buAutoNum type="arabicParenR"/>
            </a:pPr>
            <a:r>
              <a:rPr lang="de-DE" sz="1200" dirty="0" smtClean="0"/>
              <a:t>Stelle anhand der drei Karten fest, ob Dein Heimatort 1782, 1808 oder 1819 bayerisch war. </a:t>
            </a:r>
          </a:p>
          <a:p>
            <a:pPr marL="228600" indent="-228600">
              <a:buAutoNum type="arabicParenR"/>
            </a:pPr>
            <a:r>
              <a:rPr lang="de-DE" sz="1200" dirty="0" smtClean="0"/>
              <a:t>Vergleiche Karte 1 mit Karte 3. Zeige auf, wie sich das Territorium verändert hat. Benenne dabei die Gebiete, die zum einen verloren gingen und zum anderen hinzugekommen sind.  Die Seite</a:t>
            </a:r>
            <a:r>
              <a:rPr lang="de-DE" sz="1200" dirty="0"/>
              <a:t>: </a:t>
            </a:r>
            <a:r>
              <a:rPr lang="de-DE" sz="1200" dirty="0">
                <a:hlinkClick r:id="rId5"/>
              </a:rPr>
              <a:t>http://bayern.de/freistaat/staat-und-kommunen</a:t>
            </a:r>
            <a:r>
              <a:rPr lang="de-DE" sz="1200" dirty="0" smtClean="0">
                <a:hlinkClick r:id="rId5"/>
              </a:rPr>
              <a:t>/</a:t>
            </a:r>
            <a:r>
              <a:rPr lang="de-DE" sz="1200" dirty="0" smtClean="0"/>
              <a:t> hilft Dir mit einer Übersicht über die heutigen Regierungsbezirke Bayerns. </a:t>
            </a:r>
          </a:p>
          <a:p>
            <a:pPr marL="228600" indent="-228600">
              <a:buAutoNum type="arabicParenR"/>
            </a:pPr>
            <a:r>
              <a:rPr lang="de-DE" sz="1200" dirty="0" smtClean="0"/>
              <a:t>Im Jahr 1808 hatte das Königreich Bayern die größte Ausdehnung nach Süden hin. In welchen heutigen Ländern liegen die ehemals bayerischen Städte Innsbruck, </a:t>
            </a:r>
            <a:r>
              <a:rPr lang="de-DE" sz="1200" dirty="0" err="1" smtClean="0"/>
              <a:t>Arco</a:t>
            </a:r>
            <a:r>
              <a:rPr lang="de-DE" sz="1200" dirty="0" smtClean="0"/>
              <a:t> und Bozen? </a:t>
            </a:r>
          </a:p>
          <a:p>
            <a:pPr marL="228600" indent="-228600">
              <a:buAutoNum type="arabicParenR"/>
            </a:pPr>
            <a:r>
              <a:rPr lang="de-DE" sz="1200" dirty="0"/>
              <a:t>Markiere auf Karte </a:t>
            </a:r>
            <a:r>
              <a:rPr lang="de-DE" sz="1200" dirty="0" smtClean="0"/>
              <a:t>3 </a:t>
            </a:r>
            <a:r>
              <a:rPr lang="de-DE" sz="1200" dirty="0"/>
              <a:t>den ehemaligen bayerischen Regierungsbezirk Rheinpfalz</a:t>
            </a:r>
            <a:r>
              <a:rPr lang="de-DE" sz="1200" dirty="0" smtClean="0"/>
              <a:t>.</a:t>
            </a:r>
          </a:p>
          <a:p>
            <a:pPr marL="228600" indent="-228600">
              <a:buAutoNum type="arabicParenR"/>
            </a:pPr>
            <a:r>
              <a:rPr lang="de-DE" sz="1200" dirty="0" smtClean="0"/>
              <a:t>Noch </a:t>
            </a:r>
            <a:r>
              <a:rPr lang="de-DE" sz="1200" dirty="0" smtClean="0"/>
              <a:t>heute gibt es in vielen Orten Bayerns Pfälzer Weinstuben, pfälzische Abiturienten dürfen sich bis heute am staatlichen Münchner </a:t>
            </a:r>
            <a:r>
              <a:rPr lang="de-DE" sz="1200" dirty="0" err="1" smtClean="0"/>
              <a:t>Maximilianeum</a:t>
            </a:r>
            <a:r>
              <a:rPr lang="de-DE" sz="1200" dirty="0" smtClean="0"/>
              <a:t> um ein Stipendium bewerben. </a:t>
            </a:r>
            <a:r>
              <a:rPr lang="de-DE" sz="1200" dirty="0" smtClean="0"/>
              <a:t>Erkläre diese und weitere </a:t>
            </a:r>
            <a:r>
              <a:rPr lang="de-DE" sz="1200" dirty="0" smtClean="0"/>
              <a:t>Verbindungen zwischen Bayern und der Pfalz aus historischer Sicht. </a:t>
            </a:r>
            <a:r>
              <a:rPr lang="de-DE" sz="1200" dirty="0"/>
              <a:t>Die </a:t>
            </a:r>
            <a:r>
              <a:rPr lang="de-DE" sz="1200" dirty="0" smtClean="0"/>
              <a:t>Seite: </a:t>
            </a:r>
            <a:r>
              <a:rPr lang="de-DE" sz="1200" dirty="0">
                <a:hlinkClick r:id="rId6"/>
              </a:rPr>
              <a:t>http://</a:t>
            </a:r>
            <a:r>
              <a:rPr lang="de-DE" sz="1200" dirty="0" smtClean="0">
                <a:hlinkClick r:id="rId6"/>
              </a:rPr>
              <a:t>www.historisches-lexikon-bayerns.de/artikel/artikel_44564</a:t>
            </a:r>
            <a:r>
              <a:rPr lang="de-DE" sz="1200" dirty="0" smtClean="0"/>
              <a:t> kann Dir dabei helfen und einen Einblick in die jüngere Geschichte der Pfalz geben. </a:t>
            </a:r>
          </a:p>
          <a:p>
            <a:pPr marL="228600" indent="-228600">
              <a:buAutoNum type="arabicParenR"/>
            </a:pPr>
            <a:endParaRPr lang="de-DE" sz="1200" dirty="0" smtClean="0"/>
          </a:p>
          <a:p>
            <a:pPr marL="228600" indent="-228600">
              <a:buAutoNum type="arabicParenR"/>
            </a:pPr>
            <a:endParaRPr lang="de-DE" sz="1200" dirty="0"/>
          </a:p>
        </p:txBody>
      </p:sp>
    </p:spTree>
    <p:extLst>
      <p:ext uri="{BB962C8B-B14F-4D97-AF65-F5344CB8AC3E}">
        <p14:creationId xmlns:p14="http://schemas.microsoft.com/office/powerpoint/2010/main" val="9109208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dirty="0"/>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dirty="0"/>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dirty="0"/>
          </a:p>
        </p:txBody>
      </p:sp>
      <p:sp>
        <p:nvSpPr>
          <p:cNvPr id="5125" name="Titel 1"/>
          <p:cNvSpPr txBox="1">
            <a:spLocks/>
          </p:cNvSpPr>
          <p:nvPr/>
        </p:nvSpPr>
        <p:spPr bwMode="auto">
          <a:xfrm>
            <a:off x="179387" y="930801"/>
            <a:ext cx="8785225" cy="1069975"/>
          </a:xfrm>
          <a:prstGeom prst="rect">
            <a:avLst/>
          </a:prstGeom>
          <a:noFill/>
          <a:ln w="9525">
            <a:noFill/>
            <a:miter lim="800000"/>
            <a:headEnd/>
            <a:tailEnd/>
          </a:ln>
        </p:spPr>
        <p:txBody>
          <a:bodyPr anchor="ctr"/>
          <a:lstStyle/>
          <a:p>
            <a:pPr algn="ctr"/>
            <a:r>
              <a:rPr lang="de-DE" altLang="de-DE" b="1" dirty="0" smtClean="0"/>
              <a:t>Die territoriale Entwicklung Bayerns vom Ausbruch der französischen Revolution bis heute</a:t>
            </a:r>
            <a:endParaRPr lang="de-DE" altLang="de-DE"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7085" y="1649300"/>
            <a:ext cx="5749828" cy="4423175"/>
          </a:xfrm>
          <a:prstGeom prst="rect">
            <a:avLst/>
          </a:prstGeom>
        </p:spPr>
      </p:pic>
      <p:sp>
        <p:nvSpPr>
          <p:cNvPr id="5" name="Textfeld 4"/>
          <p:cNvSpPr txBox="1"/>
          <p:nvPr/>
        </p:nvSpPr>
        <p:spPr>
          <a:xfrm>
            <a:off x="236634" y="6165304"/>
            <a:ext cx="8670729" cy="523220"/>
          </a:xfrm>
          <a:prstGeom prst="rect">
            <a:avLst/>
          </a:prstGeom>
          <a:noFill/>
        </p:spPr>
        <p:txBody>
          <a:bodyPr wrap="square" rtlCol="0">
            <a:spAutoFit/>
          </a:bodyPr>
          <a:lstStyle/>
          <a:p>
            <a:r>
              <a:rPr lang="de-DE" sz="1400" dirty="0" smtClean="0"/>
              <a:t>Karte 1: Das Territorium des Kurfürstentum Bayerns und des Herzogtums Pfalz-Zweibrücken vor dem Einfall der Franzosen um 1792.</a:t>
            </a:r>
            <a:endParaRPr lang="de-DE" sz="1400" dirty="0"/>
          </a:p>
        </p:txBody>
      </p:sp>
    </p:spTree>
    <p:extLst>
      <p:ext uri="{BB962C8B-B14F-4D97-AF65-F5344CB8AC3E}">
        <p14:creationId xmlns:p14="http://schemas.microsoft.com/office/powerpoint/2010/main" val="29042791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dirty="0"/>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dirty="0"/>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dirty="0"/>
          </a:p>
        </p:txBody>
      </p:sp>
      <p:sp>
        <p:nvSpPr>
          <p:cNvPr id="5125" name="Titel 1"/>
          <p:cNvSpPr txBox="1">
            <a:spLocks/>
          </p:cNvSpPr>
          <p:nvPr/>
        </p:nvSpPr>
        <p:spPr bwMode="auto">
          <a:xfrm>
            <a:off x="179387" y="930801"/>
            <a:ext cx="8785225" cy="1069975"/>
          </a:xfrm>
          <a:prstGeom prst="rect">
            <a:avLst/>
          </a:prstGeom>
          <a:noFill/>
          <a:ln w="9525">
            <a:noFill/>
            <a:miter lim="800000"/>
            <a:headEnd/>
            <a:tailEnd/>
          </a:ln>
        </p:spPr>
        <p:txBody>
          <a:bodyPr anchor="ctr"/>
          <a:lstStyle/>
          <a:p>
            <a:pPr algn="ctr"/>
            <a:r>
              <a:rPr lang="de-DE" altLang="de-DE" b="1" dirty="0" smtClean="0"/>
              <a:t>Die territoriale Entwicklung Bayerns vom Ausbruch der französischen Revolution bis heute</a:t>
            </a:r>
            <a:endParaRPr lang="de-DE" altLang="de-DE"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806" y="1649300"/>
            <a:ext cx="3628385" cy="4423175"/>
          </a:xfrm>
          <a:prstGeom prst="rect">
            <a:avLst/>
          </a:prstGeom>
        </p:spPr>
      </p:pic>
      <p:sp>
        <p:nvSpPr>
          <p:cNvPr id="5" name="Textfeld 4"/>
          <p:cNvSpPr txBox="1"/>
          <p:nvPr/>
        </p:nvSpPr>
        <p:spPr>
          <a:xfrm>
            <a:off x="236634" y="6165304"/>
            <a:ext cx="8670729" cy="307777"/>
          </a:xfrm>
          <a:prstGeom prst="rect">
            <a:avLst/>
          </a:prstGeom>
          <a:noFill/>
        </p:spPr>
        <p:txBody>
          <a:bodyPr wrap="square" rtlCol="0">
            <a:spAutoFit/>
          </a:bodyPr>
          <a:lstStyle/>
          <a:p>
            <a:r>
              <a:rPr lang="de-DE" sz="1400" dirty="0" smtClean="0"/>
              <a:t>Karte 2: Das Territorium des Königreichs Bayern um 1808. </a:t>
            </a:r>
            <a:endParaRPr lang="de-DE" sz="1400" dirty="0"/>
          </a:p>
        </p:txBody>
      </p:sp>
    </p:spTree>
    <p:extLst>
      <p:ext uri="{BB962C8B-B14F-4D97-AF65-F5344CB8AC3E}">
        <p14:creationId xmlns:p14="http://schemas.microsoft.com/office/powerpoint/2010/main" val="11289661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79388" y="115888"/>
            <a:ext cx="8785225" cy="1152525"/>
          </a:xfrm>
          <a:prstGeom prst="rect">
            <a:avLst/>
          </a:prstGeom>
          <a:noFill/>
          <a:ln w="22225">
            <a:solidFill>
              <a:srgbClr val="C0C0C0"/>
            </a:solidFill>
            <a:miter lim="800000"/>
            <a:headEnd/>
            <a:tailEnd/>
          </a:ln>
        </p:spPr>
        <p:txBody>
          <a:bodyPr wrap="none" anchor="ctr"/>
          <a:lstStyle/>
          <a:p>
            <a:endParaRPr lang="de-DE" altLang="de-DE" dirty="0"/>
          </a:p>
        </p:txBody>
      </p:sp>
      <p:sp>
        <p:nvSpPr>
          <p:cNvPr id="5123" name="Rectangle 8"/>
          <p:cNvSpPr>
            <a:spLocks noChangeArrowheads="1"/>
          </p:cNvSpPr>
          <p:nvPr/>
        </p:nvSpPr>
        <p:spPr bwMode="auto">
          <a:xfrm>
            <a:off x="179388" y="1268413"/>
            <a:ext cx="8785225" cy="5473700"/>
          </a:xfrm>
          <a:prstGeom prst="rect">
            <a:avLst/>
          </a:prstGeom>
          <a:noFill/>
          <a:ln w="22225">
            <a:solidFill>
              <a:srgbClr val="C0C0C0"/>
            </a:solidFill>
            <a:miter lim="800000"/>
            <a:headEnd/>
            <a:tailEnd/>
          </a:ln>
        </p:spPr>
        <p:txBody>
          <a:bodyPr wrap="none" anchor="ctr"/>
          <a:lstStyle/>
          <a:p>
            <a:endParaRPr lang="de-DE" altLang="de-DE" dirty="0"/>
          </a:p>
        </p:txBody>
      </p:sp>
      <p:sp>
        <p:nvSpPr>
          <p:cNvPr id="5124" name="Textfeld 1"/>
          <p:cNvSpPr txBox="1">
            <a:spLocks noChangeArrowheads="1"/>
          </p:cNvSpPr>
          <p:nvPr/>
        </p:nvSpPr>
        <p:spPr bwMode="auto">
          <a:xfrm>
            <a:off x="611188" y="1628775"/>
            <a:ext cx="7705725" cy="369888"/>
          </a:xfrm>
          <a:prstGeom prst="rect">
            <a:avLst/>
          </a:prstGeom>
          <a:noFill/>
          <a:ln w="9525">
            <a:noFill/>
            <a:miter lim="800000"/>
            <a:headEnd/>
            <a:tailEnd/>
          </a:ln>
        </p:spPr>
        <p:txBody>
          <a:bodyPr>
            <a:spAutoFit/>
          </a:bodyPr>
          <a:lstStyle/>
          <a:p>
            <a:endParaRPr lang="de-DE" altLang="de-DE" dirty="0"/>
          </a:p>
        </p:txBody>
      </p:sp>
      <p:sp>
        <p:nvSpPr>
          <p:cNvPr id="5125" name="Titel 1"/>
          <p:cNvSpPr txBox="1">
            <a:spLocks/>
          </p:cNvSpPr>
          <p:nvPr/>
        </p:nvSpPr>
        <p:spPr bwMode="auto">
          <a:xfrm>
            <a:off x="179387" y="930801"/>
            <a:ext cx="8785225" cy="1069975"/>
          </a:xfrm>
          <a:prstGeom prst="rect">
            <a:avLst/>
          </a:prstGeom>
          <a:noFill/>
          <a:ln w="9525">
            <a:noFill/>
            <a:miter lim="800000"/>
            <a:headEnd/>
            <a:tailEnd/>
          </a:ln>
        </p:spPr>
        <p:txBody>
          <a:bodyPr anchor="ctr"/>
          <a:lstStyle/>
          <a:p>
            <a:pPr algn="ctr"/>
            <a:r>
              <a:rPr lang="de-DE" altLang="de-DE" b="1" dirty="0" smtClean="0"/>
              <a:t>Die territoriale Entwicklung Bayerns vom Ausbruch der französischen Revolution bis heute</a:t>
            </a:r>
            <a:endParaRPr lang="de-DE" altLang="de-DE" b="1" dirty="0"/>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1728252" cy="406612"/>
          </a:xfrm>
          <a:prstGeom prst="rect">
            <a:avLst/>
          </a:prstGeom>
        </p:spPr>
      </p:pic>
      <p:pic>
        <p:nvPicPr>
          <p:cNvPr id="21" name="Grafik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1950" y="219996"/>
            <a:ext cx="3370299" cy="631931"/>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0747" y="1628775"/>
            <a:ext cx="4622506" cy="4622506"/>
          </a:xfrm>
          <a:prstGeom prst="rect">
            <a:avLst/>
          </a:prstGeom>
        </p:spPr>
      </p:pic>
      <p:sp>
        <p:nvSpPr>
          <p:cNvPr id="5" name="Textfeld 4"/>
          <p:cNvSpPr txBox="1"/>
          <p:nvPr/>
        </p:nvSpPr>
        <p:spPr>
          <a:xfrm>
            <a:off x="236634" y="6165304"/>
            <a:ext cx="8670729" cy="307777"/>
          </a:xfrm>
          <a:prstGeom prst="rect">
            <a:avLst/>
          </a:prstGeom>
          <a:noFill/>
        </p:spPr>
        <p:txBody>
          <a:bodyPr wrap="square" rtlCol="0">
            <a:spAutoFit/>
          </a:bodyPr>
          <a:lstStyle/>
          <a:p>
            <a:r>
              <a:rPr lang="de-DE" sz="1400" dirty="0" smtClean="0"/>
              <a:t>Karte 3: Das Territorium des Königreichs Bayern nach dem Wiener Kongress um 1819.</a:t>
            </a:r>
            <a:endParaRPr lang="de-DE" sz="1400" dirty="0"/>
          </a:p>
        </p:txBody>
      </p:sp>
    </p:spTree>
    <p:extLst>
      <p:ext uri="{BB962C8B-B14F-4D97-AF65-F5344CB8AC3E}">
        <p14:creationId xmlns:p14="http://schemas.microsoft.com/office/powerpoint/2010/main" val="38885732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Bildschirmpräsentation (4:3)</PresentationFormat>
  <Paragraphs>21</Paragraphs>
  <Slides>5</Slides>
  <Notes>4</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Larissa</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Ausstellung</dc:creator>
  <cp:lastModifiedBy>Ausstellung</cp:lastModifiedBy>
  <cp:revision>53</cp:revision>
  <cp:lastPrinted>2015-08-14T13:51:25Z</cp:lastPrinted>
  <dcterms:created xsi:type="dcterms:W3CDTF">2015-08-14T09:39:37Z</dcterms:created>
  <dcterms:modified xsi:type="dcterms:W3CDTF">2015-09-21T07:24:31Z</dcterms:modified>
</cp:coreProperties>
</file>