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4" r:id="rId6"/>
    <p:sldId id="261" r:id="rId7"/>
    <p:sldId id="262" r:id="rId8"/>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C50B0EC-0191-466E-89D0-02851879CCC4}" type="datetimeFigureOut">
              <a:rPr lang="de-DE" smtClean="0"/>
              <a:t>21.09.2015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85639D1-F41E-482F-943A-C16CD1EFE011}" type="slidenum">
              <a:rPr lang="de-DE" smtClean="0"/>
              <a:t>‹Nr.›</a:t>
            </a:fld>
            <a:endParaRPr lang="de-DE"/>
          </a:p>
        </p:txBody>
      </p:sp>
    </p:spTree>
    <p:extLst>
      <p:ext uri="{BB962C8B-B14F-4D97-AF65-F5344CB8AC3E}">
        <p14:creationId xmlns:p14="http://schemas.microsoft.com/office/powerpoint/2010/main" val="229782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2</a:t>
            </a:fld>
            <a:endParaRPr lang="de-DE" altLang="de-DE"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3</a:t>
            </a:fld>
            <a:endParaRPr lang="de-DE" altLang="de-DE"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4</a:t>
            </a:fld>
            <a:endParaRPr lang="de-DE" altLang="de-DE"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5</a:t>
            </a:fld>
            <a:endParaRPr lang="de-DE" altLang="de-DE"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6</a:t>
            </a:fld>
            <a:endParaRPr lang="de-DE" altLang="de-DE"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7</a:t>
            </a:fld>
            <a:endParaRPr lang="de-DE" altLang="de-DE"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03357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168838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13177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25101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52812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425002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B50470B-024E-4B83-B417-0CCEAF6D81A6}" type="datetimeFigureOut">
              <a:rPr lang="de-DE" smtClean="0"/>
              <a:t>21.09.2015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87658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B50470B-024E-4B83-B417-0CCEAF6D81A6}" type="datetimeFigureOut">
              <a:rPr lang="de-DE" smtClean="0"/>
              <a:t>21.09.2015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6873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B50470B-024E-4B83-B417-0CCEAF6D81A6}" type="datetimeFigureOut">
              <a:rPr lang="de-DE" smtClean="0"/>
              <a:t>21.09.2015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186439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8822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21249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0470B-024E-4B83-B417-0CCEAF6D81A6}" type="datetimeFigureOut">
              <a:rPr lang="de-DE" smtClean="0"/>
              <a:t>21.09.2015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319C9-482E-4371-8E7F-3AEA2757B35F}" type="slidenum">
              <a:rPr lang="de-DE" smtClean="0"/>
              <a:t>‹Nr.›</a:t>
            </a:fld>
            <a:endParaRPr lang="de-DE"/>
          </a:p>
        </p:txBody>
      </p:sp>
    </p:spTree>
    <p:extLst>
      <p:ext uri="{BB962C8B-B14F-4D97-AF65-F5344CB8AC3E}">
        <p14:creationId xmlns:p14="http://schemas.microsoft.com/office/powerpoint/2010/main" val="204495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hdbg.de/napoleon/napoleon_lehrerinformation_02.php"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371274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sz="2000" b="1" dirty="0" smtClean="0"/>
              <a:t>Bayern blutet aus – Die Leiden der bayerischen Zivilbevölkerung in der Zeit Napoleons </a:t>
            </a:r>
            <a:endParaRPr lang="de-DE" altLang="de-DE" sz="2000"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3046988"/>
          </a:xfrm>
          <a:prstGeom prst="rect">
            <a:avLst/>
          </a:prstGeom>
          <a:noFill/>
        </p:spPr>
        <p:txBody>
          <a:bodyPr wrap="square" rtlCol="0">
            <a:spAutoFit/>
          </a:bodyPr>
          <a:lstStyle/>
          <a:p>
            <a:r>
              <a:rPr lang="de-DE" sz="1200" dirty="0" smtClean="0"/>
              <a:t>Von 1805 bis 1813 ist Bayern mit Napoleon verbündet. An der Seite des französischen Kaisers wird das Land modernisiert und vergrößert (siehe dazu das Quiz - Quiz zu den Reformen unter König Max. I. Joseph von Bayern: </a:t>
            </a:r>
            <a:r>
              <a:rPr lang="de-DE" sz="1200" dirty="0" smtClean="0">
                <a:hlinkClick r:id="rId5"/>
              </a:rPr>
              <a:t>http://www.hdbg.de/napoleon/napoleon_lehrerinformation_02.php</a:t>
            </a:r>
            <a:r>
              <a:rPr lang="de-DE" sz="1200" dirty="0" smtClean="0"/>
              <a:t>). </a:t>
            </a:r>
          </a:p>
          <a:p>
            <a:r>
              <a:rPr lang="de-DE" sz="1200" dirty="0" smtClean="0"/>
              <a:t>Die Zivilbevölkerung </a:t>
            </a:r>
            <a:r>
              <a:rPr lang="de-DE" sz="1200" dirty="0"/>
              <a:t>zahlt </a:t>
            </a:r>
            <a:r>
              <a:rPr lang="de-DE" sz="1200" dirty="0" smtClean="0"/>
              <a:t>dafür aber einen </a:t>
            </a:r>
            <a:r>
              <a:rPr lang="de-DE" sz="1200" dirty="0"/>
              <a:t>hohen </a:t>
            </a:r>
            <a:r>
              <a:rPr lang="de-DE" sz="1200" dirty="0" smtClean="0"/>
              <a:t>Preis. Seit Beginn der Revolutionskriege ziehen verbündete und verfeindete Armeen durch das Land. In dieser Zeit versorgen sich die Soldaten aus dem Land durch das sie ziehen und in dem sie Krieg führen. So hinterlassen die Truppen eine Spur der Verwüstung. </a:t>
            </a:r>
          </a:p>
          <a:p>
            <a:r>
              <a:rPr lang="de-DE" sz="1200" dirty="0" smtClean="0"/>
              <a:t>Plünderungen, Einquartierungen, zerstörte Felder und Äcker bestimmen den Alltag. Neben dem wirtschaftlichen Ruin steht das persönliche Elend der Bewohner. Sie leiden unter Hunger und Krankheiten, die Frauen unter Vergewaltigungen. Viehseuchen verstärken die Not. </a:t>
            </a:r>
          </a:p>
          <a:p>
            <a:r>
              <a:rPr lang="de-DE" sz="1200" dirty="0" smtClean="0"/>
              <a:t>Erst </a:t>
            </a:r>
            <a:r>
              <a:rPr lang="de-DE" sz="1200" dirty="0"/>
              <a:t>nach dem Wiener </a:t>
            </a:r>
            <a:r>
              <a:rPr lang="de-DE" sz="1200" dirty="0" smtClean="0"/>
              <a:t>Kongress </a:t>
            </a:r>
            <a:r>
              <a:rPr lang="de-DE" sz="1200" dirty="0"/>
              <a:t>ziehen die letzten versprengten </a:t>
            </a:r>
            <a:r>
              <a:rPr lang="de-DE" sz="1200" dirty="0" smtClean="0"/>
              <a:t>Soldaten </a:t>
            </a:r>
            <a:r>
              <a:rPr lang="de-DE" sz="1200" dirty="0"/>
              <a:t>durch Bayern. Die Bevölkerung </a:t>
            </a:r>
            <a:r>
              <a:rPr lang="de-DE" sz="1200" dirty="0" smtClean="0"/>
              <a:t>leidet unter 20 Jahren </a:t>
            </a:r>
            <a:r>
              <a:rPr lang="de-DE" sz="1200" dirty="0"/>
              <a:t>Krieg. </a:t>
            </a:r>
          </a:p>
          <a:p>
            <a:r>
              <a:rPr lang="de-DE" sz="1200" dirty="0"/>
              <a:t> </a:t>
            </a:r>
          </a:p>
          <a:p>
            <a:r>
              <a:rPr lang="de-DE" sz="1200" b="1" i="1" dirty="0" smtClean="0"/>
              <a:t>Arbeitsauftrag</a:t>
            </a:r>
            <a:r>
              <a:rPr lang="de-DE" sz="1200" i="1" dirty="0" smtClean="0"/>
              <a:t>:</a:t>
            </a:r>
          </a:p>
          <a:p>
            <a:r>
              <a:rPr lang="de-DE" sz="1200" dirty="0" smtClean="0"/>
              <a:t>Auf den nächsten Seiten findet ihr fünf Berichte von Augenzeugen, die über den Durchzug von Truppen und ihren Begegnungen mit Soldaten berichten. </a:t>
            </a:r>
          </a:p>
          <a:p>
            <a:r>
              <a:rPr lang="de-DE" sz="1200" dirty="0" smtClean="0"/>
              <a:t>Teilt euch in fünf Gruppen auf und erarbeitet jeweils die Arbeitsaufträge. Präsentiert anschließend die Ergebnisse Euren Mitschülerinnen und Mitschülern. </a:t>
            </a:r>
            <a:endParaRPr lang="de-DE" sz="1200" dirty="0"/>
          </a:p>
        </p:txBody>
      </p:sp>
    </p:spTree>
    <p:extLst>
      <p:ext uri="{BB962C8B-B14F-4D97-AF65-F5344CB8AC3E}">
        <p14:creationId xmlns:p14="http://schemas.microsoft.com/office/powerpoint/2010/main" val="9109208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sz="2000" b="1" dirty="0" smtClean="0"/>
              <a:t>Aufzeichnungen des Pfarrers der Pfarrei St. Peter, Neuburg an der Donau, aus dem Jahr 1796</a:t>
            </a:r>
            <a:endParaRPr lang="de-DE" altLang="de-DE" sz="2000"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3908762"/>
          </a:xfrm>
          <a:prstGeom prst="rect">
            <a:avLst/>
          </a:prstGeom>
          <a:noFill/>
        </p:spPr>
        <p:txBody>
          <a:bodyPr wrap="square" rtlCol="0">
            <a:spAutoFit/>
          </a:bodyPr>
          <a:lstStyle/>
          <a:p>
            <a:r>
              <a:rPr lang="de-DE" sz="1200" dirty="0"/>
              <a:t>„(…) Wie sollte ich aber jetzt die Ausschweifungen der Franzosen, die ungeheuren Erpressungen, die </a:t>
            </a:r>
            <a:r>
              <a:rPr lang="de-DE" sz="1200" dirty="0" err="1"/>
              <a:t>gewaltthätigen</a:t>
            </a:r>
            <a:r>
              <a:rPr lang="de-DE" sz="1200" dirty="0"/>
              <a:t> Plünderungen auf dem Lande, die mit satanischer Geilheit vollbrachte Schändung der Weiber, und Mädchen beschreiben. Diese sonst so mäßige Nation ward durch Verwilderung so sehr an das Fressen und Saufen gewöhnt, dass man sie nur anstaunen musste. Die ersten vierzehn Tage ging es doch noch immer wenigstens in der Stadt etwas erbaulicher zu. Aber sieh durch! Am 11. September </a:t>
            </a:r>
            <a:r>
              <a:rPr lang="de-DE" sz="1200" dirty="0" err="1"/>
              <a:t>kömmt</a:t>
            </a:r>
            <a:r>
              <a:rPr lang="de-DE" sz="1200" dirty="0"/>
              <a:t> [</a:t>
            </a:r>
            <a:r>
              <a:rPr lang="de-DE" sz="1200" i="1" dirty="0" smtClean="0"/>
              <a:t>der französische General]</a:t>
            </a:r>
            <a:r>
              <a:rPr lang="de-DE" sz="1200" dirty="0" smtClean="0"/>
              <a:t> Moreau </a:t>
            </a:r>
            <a:r>
              <a:rPr lang="de-DE" sz="1200" dirty="0"/>
              <a:t>mit seiner ganzen Armee </a:t>
            </a:r>
            <a:r>
              <a:rPr lang="de-DE" sz="1200" dirty="0" smtClean="0"/>
              <a:t>(…) zurück. </a:t>
            </a:r>
            <a:r>
              <a:rPr lang="de-DE" sz="1200" dirty="0"/>
              <a:t>Diese Armee bleibt was der Generalität, und ihr Gefolge anbelangt,  in der Stadt, ein </a:t>
            </a:r>
            <a:r>
              <a:rPr lang="de-DE" sz="1200" dirty="0" err="1"/>
              <a:t>Theil</a:t>
            </a:r>
            <a:r>
              <a:rPr lang="de-DE" sz="1200" dirty="0"/>
              <a:t> lagert sich diesseits der Donau neben der Stadt, der andere jenseits auf dem Galgenberg gegen Ingolstadt zu. Nun beginnen die schrecklichsten Auftritte, die grässlichsten Gewalttätigkeiten. Wer auf der Gasse geht, setzt sich der Gefahr aus, </a:t>
            </a:r>
            <a:r>
              <a:rPr lang="de-DE" sz="1200" dirty="0" err="1"/>
              <a:t>bey</a:t>
            </a:r>
            <a:r>
              <a:rPr lang="de-DE" sz="1200" dirty="0"/>
              <a:t> hellem Tage seines Geldes, seiner Kleider, und </a:t>
            </a:r>
            <a:r>
              <a:rPr lang="de-DE" sz="1200" dirty="0" smtClean="0"/>
              <a:t>(…) seiner </a:t>
            </a:r>
            <a:r>
              <a:rPr lang="de-DE" sz="1200" dirty="0"/>
              <a:t>Schuhe beraubt zu werden. Das Landvolk, schon wie ausgeplündert, da es nichts mehr geben kann, flüchtet sich in die Stadt, um wenigstens das Leben zu retten. Hier entsteht Mangel an allem, an Geld </a:t>
            </a:r>
            <a:r>
              <a:rPr lang="de-DE" sz="1200" dirty="0" err="1"/>
              <a:t>bey</a:t>
            </a:r>
            <a:r>
              <a:rPr lang="de-DE" sz="1200" dirty="0"/>
              <a:t> den Bürgern, an Brot, Bier, Fleisch, und die Barbaren wollen doch gesättigt </a:t>
            </a:r>
            <a:r>
              <a:rPr lang="de-DE" sz="1200" dirty="0" err="1"/>
              <a:t>seyn</a:t>
            </a:r>
            <a:r>
              <a:rPr lang="de-DE" sz="1200" dirty="0"/>
              <a:t>. Man sieht jede Stunde mit banger Erwartung einer allgemeinen Plünderung der Stadt entgegen. Gütiger Himmel, wenn Du doch jetzt Rettung schicktest! </a:t>
            </a:r>
            <a:r>
              <a:rPr lang="de-DE" sz="1200" dirty="0" smtClean="0"/>
              <a:t>(…)“</a:t>
            </a:r>
          </a:p>
          <a:p>
            <a:endParaRPr lang="de-DE" sz="1200" dirty="0" smtClean="0"/>
          </a:p>
          <a:p>
            <a:r>
              <a:rPr lang="de-DE" sz="1000" dirty="0" smtClean="0"/>
              <a:t>(Quelle: Matrikelbuch </a:t>
            </a:r>
            <a:r>
              <a:rPr lang="de-DE" sz="1000" dirty="0"/>
              <a:t>V, S. 248 </a:t>
            </a:r>
            <a:r>
              <a:rPr lang="de-DE" sz="1000" dirty="0" smtClean="0"/>
              <a:t>– 250, Pfarrei St. Peter, Neuburg an der Donau)</a:t>
            </a:r>
            <a:endParaRPr lang="de-DE" sz="1000" dirty="0"/>
          </a:p>
          <a:p>
            <a:endParaRPr lang="de-DE" sz="1000" dirty="0"/>
          </a:p>
          <a:p>
            <a:r>
              <a:rPr lang="de-DE" sz="1200" b="1" i="1" dirty="0" smtClean="0"/>
              <a:t>Arbeitsauftrag</a:t>
            </a:r>
            <a:r>
              <a:rPr lang="de-DE" sz="1200" i="1" dirty="0" smtClean="0"/>
              <a:t>:</a:t>
            </a:r>
          </a:p>
          <a:p>
            <a:pPr marL="228600" indent="-228600">
              <a:buAutoNum type="arabicParenR"/>
            </a:pPr>
            <a:r>
              <a:rPr lang="de-DE" sz="1200" i="1" dirty="0" smtClean="0"/>
              <a:t>Stelle dar, wie sich die französischen Truppen bei ihrer Ankunft in Neuburg an der Donau verhalten haben. Führe Beispiele aus der Quelle an, die Deine Aussage belegen. </a:t>
            </a:r>
          </a:p>
          <a:p>
            <a:pPr marL="228600" indent="-228600">
              <a:buAutoNum type="arabicParenR"/>
            </a:pPr>
            <a:r>
              <a:rPr lang="de-DE" sz="1200" i="1" dirty="0" smtClean="0"/>
              <a:t>In einigen bayerischen Landesteilen wurde die Ankunft der Franzosen herbeigesehnt. Ordne ein, welche Haltung der Pfarrer von Neuburg an der Donau gegenüber den einmarschierenden Truppen hat. Begründe Deine Aussage Zitaten aus der Quelle. </a:t>
            </a:r>
          </a:p>
          <a:p>
            <a:pPr marL="228600" indent="-228600">
              <a:buAutoNum type="arabicParenR"/>
            </a:pPr>
            <a:endParaRPr lang="de-DE" sz="1200" i="1" dirty="0" smtClean="0"/>
          </a:p>
          <a:p>
            <a:pPr marL="228600" indent="-228600">
              <a:buAutoNum type="arabicParenR"/>
            </a:pPr>
            <a:endParaRPr lang="de-DE" sz="1200" i="1" dirty="0" smtClean="0"/>
          </a:p>
        </p:txBody>
      </p:sp>
    </p:spTree>
    <p:extLst>
      <p:ext uri="{BB962C8B-B14F-4D97-AF65-F5344CB8AC3E}">
        <p14:creationId xmlns:p14="http://schemas.microsoft.com/office/powerpoint/2010/main" val="27200503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sz="1600" b="1" dirty="0" smtClean="0"/>
              <a:t>Der </a:t>
            </a:r>
            <a:r>
              <a:rPr lang="de-DE" altLang="de-DE" sz="1600" b="1" dirty="0" err="1" smtClean="0"/>
              <a:t>Aichacher</a:t>
            </a:r>
            <a:r>
              <a:rPr lang="de-DE" altLang="de-DE" sz="1600" b="1" dirty="0" smtClean="0"/>
              <a:t> Bierbrauer und Gastwirt Lorenz Aloys </a:t>
            </a:r>
            <a:r>
              <a:rPr lang="de-DE" altLang="de-DE" sz="1600" b="1" dirty="0" err="1" smtClean="0"/>
              <a:t>Gerhauser</a:t>
            </a:r>
            <a:r>
              <a:rPr lang="de-DE" altLang="de-DE" sz="1600" b="1" dirty="0" smtClean="0"/>
              <a:t> berichtet in seinem Tagebuch über die persönliche Begegnung mit dem französischen General St. Cyr aus dem Jahr 1796 </a:t>
            </a:r>
            <a:endParaRPr lang="de-DE" altLang="de-DE" sz="1600"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218451"/>
            <a:ext cx="8714073" cy="4739759"/>
          </a:xfrm>
          <a:prstGeom prst="rect">
            <a:avLst/>
          </a:prstGeom>
          <a:noFill/>
        </p:spPr>
        <p:txBody>
          <a:bodyPr wrap="square" rtlCol="0">
            <a:spAutoFit/>
          </a:bodyPr>
          <a:lstStyle/>
          <a:p>
            <a:r>
              <a:rPr lang="de-DE" sz="1100" dirty="0"/>
              <a:t>„Dieser Tag war noch unter allen schrecklichen der schrecklichste. </a:t>
            </a:r>
            <a:r>
              <a:rPr lang="de-DE" sz="1100" dirty="0" smtClean="0"/>
              <a:t>(…) </a:t>
            </a:r>
            <a:r>
              <a:rPr lang="de-DE" sz="1100" dirty="0"/>
              <a:t>Ich begab mich also zu meiner Gattin, die sich leider eben dazumal im Wochenbette befand, und suchte sie zu trösten. Während wir uns so mitsammen besprachen und uns gegenseitig zum Vertrauen auf Gott ermahnten, trat ebenso unvermutet als plötzlich der [</a:t>
            </a:r>
            <a:r>
              <a:rPr lang="de-DE" sz="1100" i="1" dirty="0" smtClean="0"/>
              <a:t>französische]</a:t>
            </a:r>
            <a:r>
              <a:rPr lang="de-DE" sz="1100" dirty="0" smtClean="0"/>
              <a:t> kommandierende </a:t>
            </a:r>
            <a:r>
              <a:rPr lang="de-DE" sz="1100" dirty="0"/>
              <a:t>General St. Cyr nebst dem Adjutanten Bauer in das Zimmer. Herr General grüßte meine Gattin sehr freundlich, und befahl dem Adjutanten, weil ich sehr wenig Französisch verstand, mir folgendes in deutscher Sprache zu eröffnen, während der Herr General selbst inzwischen mein neugeborenes Kind auf seine Arme nahm und im Zimmer auf- und niederging. „Mein Herr General </a:t>
            </a:r>
            <a:r>
              <a:rPr lang="de-DE" sz="1100" dirty="0" err="1"/>
              <a:t>läßt</a:t>
            </a:r>
            <a:r>
              <a:rPr lang="de-DE" sz="1100" dirty="0"/>
              <a:t> Ihnen sagen, dass sich unser Armeekorps (…) in der größten Verlegenheit befindet und wenn </a:t>
            </a:r>
            <a:r>
              <a:rPr lang="de-DE" sz="1100" dirty="0" smtClean="0"/>
              <a:t>unser (…) Rückzug </a:t>
            </a:r>
            <a:r>
              <a:rPr lang="de-DE" sz="1100" dirty="0"/>
              <a:t>über den Lech nicht gelingt, ganz verloren sei. Um also den Soldaten zu dem bevorstehenden Treffen </a:t>
            </a:r>
            <a:r>
              <a:rPr lang="de-DE" sz="1100" dirty="0" smtClean="0"/>
              <a:t>[ = </a:t>
            </a:r>
            <a:r>
              <a:rPr lang="de-DE" sz="1100" i="1" dirty="0" smtClean="0"/>
              <a:t>eine Schlacht</a:t>
            </a:r>
            <a:r>
              <a:rPr lang="de-DE" sz="1100" dirty="0" smtClean="0"/>
              <a:t>] mit </a:t>
            </a:r>
            <a:r>
              <a:rPr lang="de-DE" sz="1100" dirty="0"/>
              <a:t>den </a:t>
            </a:r>
            <a:r>
              <a:rPr lang="de-DE" sz="1100" dirty="0" smtClean="0"/>
              <a:t>Kaiserlichen [</a:t>
            </a:r>
            <a:r>
              <a:rPr lang="de-DE" sz="1100" i="1" dirty="0" smtClean="0"/>
              <a:t>Truppen</a:t>
            </a:r>
            <a:r>
              <a:rPr lang="de-DE" sz="1100" dirty="0" smtClean="0"/>
              <a:t>] </a:t>
            </a:r>
            <a:r>
              <a:rPr lang="de-DE" sz="1100" dirty="0"/>
              <a:t>bei Friedberg Mut zu machen, sei ihnen bereits die Plünderung hiesiger Stadt zugesagt worden. (…) Ich muss Ihnen also sagen, wenn Sie nicht auf der Stelle, ohne allen Zeitverlust eine bare Summe von 5000 </a:t>
            </a:r>
            <a:r>
              <a:rPr lang="de-DE" sz="1100" dirty="0" err="1"/>
              <a:t>fl</a:t>
            </a:r>
            <a:r>
              <a:rPr lang="de-DE" sz="1100" dirty="0"/>
              <a:t> </a:t>
            </a:r>
            <a:r>
              <a:rPr lang="de-DE" sz="1100" dirty="0" smtClean="0"/>
              <a:t>[= </a:t>
            </a:r>
            <a:r>
              <a:rPr lang="de-DE" sz="1100" i="1" dirty="0" smtClean="0"/>
              <a:t>Gulden</a:t>
            </a:r>
            <a:r>
              <a:rPr lang="de-DE" sz="1100" dirty="0" smtClean="0"/>
              <a:t>] an </a:t>
            </a:r>
            <a:r>
              <a:rPr lang="de-DE" sz="1100" dirty="0"/>
              <a:t>Herrn </a:t>
            </a:r>
            <a:r>
              <a:rPr lang="de-DE" sz="1100" dirty="0" smtClean="0"/>
              <a:t>General </a:t>
            </a:r>
            <a:r>
              <a:rPr lang="de-DE" sz="1100" dirty="0"/>
              <a:t>behändigen werden, so wird Ihre Stadt von morgens 4 Uhr bis abends 4 Uhr der Plünderung preisgegeben sein. Wenn Sie aber diese Zahlung leisten, so verspreche Ihnen der Herr General auf sein Ehrenwort, sich selbst noch heute abends in das Lager zu begeben und mit den Truppen-Kommandanten die Sache dahin abzumachen, dass die Stadt und damit Sie und Ihr Haus vollkommen geschont bleiben sollen.“ </a:t>
            </a:r>
          </a:p>
          <a:p>
            <a:r>
              <a:rPr lang="de-DE" sz="1100" dirty="0"/>
              <a:t>Diese Worte, diese Forderung, und meine von 5000 </a:t>
            </a:r>
            <a:r>
              <a:rPr lang="de-DE" sz="1100" dirty="0" err="1"/>
              <a:t>fl</a:t>
            </a:r>
            <a:r>
              <a:rPr lang="de-DE" sz="1100" dirty="0"/>
              <a:t> </a:t>
            </a:r>
            <a:r>
              <a:rPr lang="de-DE" sz="1100" dirty="0" smtClean="0"/>
              <a:t>[= </a:t>
            </a:r>
            <a:r>
              <a:rPr lang="de-DE" sz="1100" i="1" dirty="0" smtClean="0"/>
              <a:t>Gulden</a:t>
            </a:r>
            <a:r>
              <a:rPr lang="de-DE" sz="1100" dirty="0" smtClean="0"/>
              <a:t>] auf </a:t>
            </a:r>
            <a:r>
              <a:rPr lang="de-DE" sz="1100" dirty="0"/>
              <a:t>3000 </a:t>
            </a:r>
            <a:r>
              <a:rPr lang="de-DE" sz="1100" dirty="0" err="1"/>
              <a:t>fl</a:t>
            </a:r>
            <a:r>
              <a:rPr lang="de-DE" sz="1100" dirty="0"/>
              <a:t> </a:t>
            </a:r>
            <a:r>
              <a:rPr lang="de-DE" sz="1100" dirty="0" smtClean="0"/>
              <a:t>[= </a:t>
            </a:r>
            <a:r>
              <a:rPr lang="de-DE" sz="1100" i="1" dirty="0" smtClean="0"/>
              <a:t>Gulden</a:t>
            </a:r>
            <a:r>
              <a:rPr lang="de-DE" sz="1100" dirty="0" smtClean="0"/>
              <a:t>] durch </a:t>
            </a:r>
            <a:r>
              <a:rPr lang="de-DE" sz="1100" dirty="0"/>
              <a:t>Bitten und Zahlungs-Unvermögenheits-Vorstellungen herunter gehandelt, geleistete Zahlung bin ich jederzeit </a:t>
            </a:r>
            <a:r>
              <a:rPr lang="de-DE" sz="1100" dirty="0" smtClean="0"/>
              <a:t>erbötig </a:t>
            </a:r>
            <a:r>
              <a:rPr lang="de-DE" sz="1100" i="1" dirty="0" smtClean="0"/>
              <a:t>[= bereit</a:t>
            </a:r>
            <a:r>
              <a:rPr lang="de-DE" sz="1100" dirty="0" smtClean="0"/>
              <a:t>], </a:t>
            </a:r>
            <a:r>
              <a:rPr lang="de-DE" sz="1100" dirty="0"/>
              <a:t>weil in jenem Moment auf Ausstellung einer Quittung nicht zu denken war, und meine Gattin, die einzige in jener Verhandlung anwesende Zeugin, inzwischen gestorben ist, mit einem körperlichen Eide zu bekräftigen. </a:t>
            </a:r>
          </a:p>
          <a:p>
            <a:r>
              <a:rPr lang="de-DE" sz="1000" dirty="0" smtClean="0"/>
              <a:t>(Quelle: Die Kriegslasten der Bürgerschaft Aichachs in den Jahren 1791-1809. Aufschreibungen von Lorenz Aloys </a:t>
            </a:r>
            <a:r>
              <a:rPr lang="de-DE" sz="1000" dirty="0" err="1" smtClean="0"/>
              <a:t>Gerhauser</a:t>
            </a:r>
            <a:r>
              <a:rPr lang="de-DE" sz="1000" dirty="0" smtClean="0"/>
              <a:t>. </a:t>
            </a:r>
            <a:r>
              <a:rPr lang="de-DE" sz="1000" dirty="0" err="1" smtClean="0"/>
              <a:t>Hg</a:t>
            </a:r>
            <a:r>
              <a:rPr lang="de-DE" sz="1000" dirty="0" smtClean="0"/>
              <a:t>: J. Mayer Verlag in Aichach 1900.)</a:t>
            </a:r>
            <a:endParaRPr lang="de-DE" sz="1000" dirty="0"/>
          </a:p>
          <a:p>
            <a:endParaRPr lang="de-DE" sz="1000" dirty="0"/>
          </a:p>
          <a:p>
            <a:r>
              <a:rPr lang="de-DE" sz="1200" b="1" i="1" dirty="0" smtClean="0"/>
              <a:t>Arbeitsauftrag</a:t>
            </a:r>
            <a:r>
              <a:rPr lang="de-DE" sz="1200" i="1" dirty="0" smtClean="0"/>
              <a:t>:</a:t>
            </a:r>
          </a:p>
          <a:p>
            <a:pPr marL="228600" indent="-228600">
              <a:buAutoNum type="arabicParenR"/>
            </a:pPr>
            <a:r>
              <a:rPr lang="de-DE" sz="1200" i="1" dirty="0" smtClean="0"/>
              <a:t>Stelle dar, in welcher Lage sich die französischen Truppen bei ihrem Durchmarsch durch Aichach befinden. </a:t>
            </a:r>
          </a:p>
          <a:p>
            <a:pPr marL="228600" indent="-228600">
              <a:buAutoNum type="arabicParenR"/>
            </a:pPr>
            <a:r>
              <a:rPr lang="de-DE" sz="1200" i="1" dirty="0" smtClean="0"/>
              <a:t>Erkläre, wie </a:t>
            </a:r>
            <a:r>
              <a:rPr lang="de-DE" sz="1200" i="1" dirty="0" err="1" smtClean="0"/>
              <a:t>Gerhauser</a:t>
            </a:r>
            <a:r>
              <a:rPr lang="de-DE" sz="1200" i="1" dirty="0" smtClean="0"/>
              <a:t> die Plünderung der Stadt abwenden kann. </a:t>
            </a:r>
          </a:p>
          <a:p>
            <a:pPr marL="228600" indent="-228600">
              <a:buAutoNum type="arabicParenR"/>
            </a:pPr>
            <a:r>
              <a:rPr lang="de-DE" sz="1200" i="1" dirty="0" smtClean="0"/>
              <a:t>Beurteile das Vorgehen des französischen Generals, um </a:t>
            </a:r>
            <a:r>
              <a:rPr lang="de-DE" sz="1200" i="1" dirty="0" err="1" smtClean="0"/>
              <a:t>Gerhauser</a:t>
            </a:r>
            <a:r>
              <a:rPr lang="de-DE" sz="1200" i="1" dirty="0" smtClean="0"/>
              <a:t> zum Handeln zu bewegen. </a:t>
            </a:r>
          </a:p>
          <a:p>
            <a:endParaRPr lang="de-DE" sz="1200" i="1" dirty="0" smtClean="0"/>
          </a:p>
          <a:p>
            <a:r>
              <a:rPr lang="de-DE" sz="1100" b="1" i="1" dirty="0" smtClean="0"/>
              <a:t>Anmerkung</a:t>
            </a:r>
            <a:r>
              <a:rPr lang="de-DE" sz="1100" i="1" dirty="0" smtClean="0"/>
              <a:t>:</a:t>
            </a:r>
          </a:p>
          <a:p>
            <a:r>
              <a:rPr lang="de-DE" sz="1100" i="1" dirty="0" smtClean="0"/>
              <a:t>Eine Umrechnung von Gulden zu heutiger Währung ist nur schwer durchführbar. Zur Einschätzung der Kosten vergleiche aber folgende Tabelle: monatlicher Sold eines einfachen bayerischen Soldaten 1816: 2,5 </a:t>
            </a:r>
            <a:r>
              <a:rPr lang="de-DE" sz="1100" i="1" dirty="0" err="1" smtClean="0"/>
              <a:t>fl</a:t>
            </a:r>
            <a:r>
              <a:rPr lang="de-DE" sz="1100" i="1" dirty="0" smtClean="0"/>
              <a:t> (Gulden), Oberleutnant: 36 </a:t>
            </a:r>
            <a:r>
              <a:rPr lang="de-DE" sz="1100" i="1" dirty="0" err="1" smtClean="0"/>
              <a:t>fl</a:t>
            </a:r>
            <a:r>
              <a:rPr lang="de-DE" sz="1100" i="1" dirty="0" smtClean="0"/>
              <a:t> (Gulden). </a:t>
            </a:r>
          </a:p>
          <a:p>
            <a:endParaRPr lang="de-DE" sz="1200" i="1" dirty="0" smtClean="0"/>
          </a:p>
          <a:p>
            <a:pPr marL="228600" indent="-228600">
              <a:buAutoNum type="arabicParenR"/>
            </a:pPr>
            <a:endParaRPr lang="de-DE" sz="1200" i="1" dirty="0" smtClean="0"/>
          </a:p>
        </p:txBody>
      </p:sp>
    </p:spTree>
    <p:extLst>
      <p:ext uri="{BB962C8B-B14F-4D97-AF65-F5344CB8AC3E}">
        <p14:creationId xmlns:p14="http://schemas.microsoft.com/office/powerpoint/2010/main" val="35419955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b="1" dirty="0" smtClean="0"/>
              <a:t>Der </a:t>
            </a:r>
            <a:r>
              <a:rPr lang="de-DE" altLang="de-DE" b="1" dirty="0" err="1" smtClean="0"/>
              <a:t>Aichacher</a:t>
            </a:r>
            <a:r>
              <a:rPr lang="de-DE" altLang="de-DE" b="1" dirty="0" smtClean="0"/>
              <a:t> Bierbrauer und Gastwirt Lorenz Aloys </a:t>
            </a:r>
            <a:r>
              <a:rPr lang="de-DE" altLang="de-DE" b="1" dirty="0" err="1" smtClean="0"/>
              <a:t>Gerhauser</a:t>
            </a:r>
            <a:r>
              <a:rPr lang="de-DE" altLang="de-DE" b="1" dirty="0" smtClean="0"/>
              <a:t> berichtet in seinem Tagebuch von der </a:t>
            </a:r>
            <a:r>
              <a:rPr lang="de-DE" b="1" dirty="0" smtClean="0"/>
              <a:t>Versorgung einquartierter Generäle </a:t>
            </a:r>
            <a:r>
              <a:rPr lang="de-DE" b="1" dirty="0"/>
              <a:t>in seinem Wirtshaus </a:t>
            </a:r>
            <a:r>
              <a:rPr lang="de-DE" b="1" dirty="0" smtClean="0"/>
              <a:t>im Jahr 1805</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3939540"/>
          </a:xfrm>
          <a:prstGeom prst="rect">
            <a:avLst/>
          </a:prstGeom>
          <a:noFill/>
        </p:spPr>
        <p:txBody>
          <a:bodyPr wrap="square" rtlCol="0">
            <a:spAutoFit/>
          </a:bodyPr>
          <a:lstStyle/>
          <a:p>
            <a:r>
              <a:rPr lang="de-DE" sz="1100" dirty="0"/>
              <a:t>„Tags darauf, den 9. Oktober 1805 früh 8 Uhr, rückte auch schon das ganze Armeekorps des Marschall </a:t>
            </a:r>
            <a:r>
              <a:rPr lang="de-DE" sz="1100" dirty="0" err="1"/>
              <a:t>Davoust</a:t>
            </a:r>
            <a:r>
              <a:rPr lang="de-DE" sz="1100" dirty="0"/>
              <a:t>, angeblich 44.000 Mann stark, hier ein. Wir glaubten, diesmal die mit Bayern alliierten </a:t>
            </a:r>
            <a:r>
              <a:rPr lang="de-DE" sz="1100" dirty="0" smtClean="0"/>
              <a:t>Franzosen </a:t>
            </a:r>
            <a:r>
              <a:rPr lang="de-DE" sz="1100" dirty="0"/>
              <a:t>freundlicher und schonender gegen uns zu finden, wurden aber in unseren Erwartungen sehr getäuscht, denn sie behandelten uns ebenso roh und gewaltsam wie in den beiden ersten Invasionen und </a:t>
            </a:r>
            <a:r>
              <a:rPr lang="de-DE" sz="1100" dirty="0" smtClean="0"/>
              <a:t>ihre </a:t>
            </a:r>
            <a:r>
              <a:rPr lang="de-DE" sz="1100" dirty="0"/>
              <a:t>Forderungen und Requisitionen </a:t>
            </a:r>
            <a:r>
              <a:rPr lang="de-DE" sz="1100" dirty="0" smtClean="0"/>
              <a:t>[= </a:t>
            </a:r>
            <a:r>
              <a:rPr lang="de-DE" sz="1100" i="1" dirty="0" smtClean="0">
                <a:effectLst/>
              </a:rPr>
              <a:t>Beschlagnahmung von zivilen Sachgütern</a:t>
            </a:r>
            <a:r>
              <a:rPr lang="de-DE" sz="1100" dirty="0" smtClean="0">
                <a:effectLst/>
              </a:rPr>
              <a:t>] </a:t>
            </a:r>
            <a:r>
              <a:rPr lang="de-DE" sz="1100" dirty="0" smtClean="0"/>
              <a:t>war </a:t>
            </a:r>
            <a:r>
              <a:rPr lang="de-DE" sz="1100" dirty="0"/>
              <a:t>während dieses ¾ jährigen Aufenthalts in diesseitigen Landen nie ein Ende, nur die feindlichen </a:t>
            </a:r>
            <a:r>
              <a:rPr lang="de-DE" sz="1100" dirty="0" smtClean="0"/>
              <a:t>Kontributionen [= </a:t>
            </a:r>
            <a:r>
              <a:rPr lang="de-DE" sz="1100" i="1" dirty="0" smtClean="0">
                <a:effectLst/>
              </a:rPr>
              <a:t>Zwangserhebung von Geldbeträgen auf feindlichem Gebiet</a:t>
            </a:r>
            <a:r>
              <a:rPr lang="de-DE" sz="1100" dirty="0" smtClean="0">
                <a:effectLst/>
              </a:rPr>
              <a:t>] </a:t>
            </a:r>
            <a:r>
              <a:rPr lang="de-DE" sz="1100" dirty="0" smtClean="0"/>
              <a:t>und </a:t>
            </a:r>
            <a:r>
              <a:rPr lang="de-DE" sz="1100" dirty="0"/>
              <a:t>Brandschatzungen unterblieben diesmal. Marschall </a:t>
            </a:r>
            <a:r>
              <a:rPr lang="de-DE" sz="1100" dirty="0" err="1"/>
              <a:t>Davoust</a:t>
            </a:r>
            <a:r>
              <a:rPr lang="de-DE" sz="1100" dirty="0"/>
              <a:t> mit noch </a:t>
            </a:r>
            <a:r>
              <a:rPr lang="de-DE" sz="1100" dirty="0" smtClean="0"/>
              <a:t>sechs Stabsoffizieren </a:t>
            </a:r>
            <a:r>
              <a:rPr lang="de-DE" sz="1100" dirty="0"/>
              <a:t>und aller Dienerschaft war bei mir einquartiert; da diese jedoch bis zum weiteren Vorrücken nach München drei Tage hier verweilen mussten, so verursachten dieselben mir </a:t>
            </a:r>
            <a:r>
              <a:rPr lang="de-DE" sz="1100" dirty="0" smtClean="0"/>
              <a:t>(…) durch </a:t>
            </a:r>
            <a:r>
              <a:rPr lang="de-DE" sz="1100" dirty="0"/>
              <a:t>ihre kostspieligen Tafeln außerordentlich große Kosten, indem ich nur allein für Wein jeden Tag 80 bis 90 </a:t>
            </a:r>
            <a:r>
              <a:rPr lang="de-DE" sz="1100" dirty="0" err="1"/>
              <a:t>fl</a:t>
            </a:r>
            <a:r>
              <a:rPr lang="de-DE" sz="1100" dirty="0"/>
              <a:t> </a:t>
            </a:r>
            <a:r>
              <a:rPr lang="de-DE" sz="1100" dirty="0" smtClean="0"/>
              <a:t>[</a:t>
            </a:r>
            <a:r>
              <a:rPr lang="de-DE" sz="1100" i="1" dirty="0" smtClean="0"/>
              <a:t>Gulden</a:t>
            </a:r>
            <a:r>
              <a:rPr lang="de-DE" sz="1100" dirty="0" smtClean="0"/>
              <a:t>] </a:t>
            </a:r>
            <a:r>
              <a:rPr lang="de-DE" sz="1100" dirty="0"/>
              <a:t>an die </a:t>
            </a:r>
            <a:r>
              <a:rPr lang="de-DE" sz="1100" dirty="0" err="1"/>
              <a:t>hießigen</a:t>
            </a:r>
            <a:r>
              <a:rPr lang="de-DE" sz="1100" dirty="0"/>
              <a:t> Weinwirte bezahlen, und noch nebenbei manchmal Lebensgefahr ausstehen musste, um die allerorts versteckten </a:t>
            </a:r>
            <a:r>
              <a:rPr lang="de-DE" sz="1100" dirty="0" err="1"/>
              <a:t>Weinfäßchen</a:t>
            </a:r>
            <a:r>
              <a:rPr lang="de-DE" sz="1100" dirty="0"/>
              <a:t> in mein Haus zu bringen, ohne von den wütenden Soldaten geschlagen zu werden. An die Mauerwände hingeworfen, gedrosselt und geprügelt ward jeder Quartiervater fast täglich und öfters.“</a:t>
            </a:r>
            <a:endParaRPr lang="de-DE" sz="1200" dirty="0" smtClean="0"/>
          </a:p>
          <a:p>
            <a:r>
              <a:rPr lang="de-DE" sz="1000" dirty="0" smtClean="0"/>
              <a:t>(Quelle: Die Kriegslasten der Bürgerschaft Aichachs in den Jahren 1791-1809. Aufschreibungen von Lorenz Aloys </a:t>
            </a:r>
            <a:r>
              <a:rPr lang="de-DE" sz="1000" dirty="0" err="1" smtClean="0"/>
              <a:t>Gerhauser</a:t>
            </a:r>
            <a:r>
              <a:rPr lang="de-DE" sz="1000" dirty="0" smtClean="0"/>
              <a:t>. </a:t>
            </a:r>
            <a:r>
              <a:rPr lang="de-DE" sz="1000" dirty="0" err="1" smtClean="0"/>
              <a:t>Hg</a:t>
            </a:r>
            <a:r>
              <a:rPr lang="de-DE" sz="1000" dirty="0" smtClean="0"/>
              <a:t>: J. Mayer Verlag in Aichach 1900.)</a:t>
            </a:r>
            <a:endParaRPr lang="de-DE" sz="1000" dirty="0"/>
          </a:p>
          <a:p>
            <a:endParaRPr lang="de-DE" sz="1000" dirty="0"/>
          </a:p>
          <a:p>
            <a:r>
              <a:rPr lang="de-DE" sz="1200" b="1" i="1" dirty="0" smtClean="0"/>
              <a:t>Arbeitsauftrag</a:t>
            </a:r>
            <a:r>
              <a:rPr lang="de-DE" sz="1200" i="1" dirty="0" smtClean="0"/>
              <a:t>:</a:t>
            </a:r>
          </a:p>
          <a:p>
            <a:pPr marL="228600" indent="-228600">
              <a:buAutoNum type="arabicParenR"/>
            </a:pPr>
            <a:r>
              <a:rPr lang="de-DE" sz="1200" i="1" dirty="0" smtClean="0"/>
              <a:t>Erkläre, warum die Einquartierung von Offizieren oftmals sehr negative Auswirkungen hatte.</a:t>
            </a:r>
          </a:p>
          <a:p>
            <a:pPr marL="228600" indent="-228600">
              <a:buAutoNum type="arabicParenR"/>
            </a:pPr>
            <a:r>
              <a:rPr lang="de-DE" sz="1200" i="1" dirty="0" smtClean="0"/>
              <a:t>Um Vorgänge aus der Zeit der napoleonischen Kriege zu erklären, benutzt man oft den Ausdruck „verfeindeter Freund“. Erläutere anhand der Aussage </a:t>
            </a:r>
            <a:r>
              <a:rPr lang="de-DE" sz="1200" i="1" dirty="0" err="1" smtClean="0"/>
              <a:t>Gerhausers</a:t>
            </a:r>
            <a:r>
              <a:rPr lang="de-DE" sz="1200" i="1" dirty="0" smtClean="0"/>
              <a:t>, warum dieser Ausdruck auch das Verhältnis Bayerns zu seinem Bündnispartner Frankreichs charakterisieren könnte.</a:t>
            </a:r>
          </a:p>
          <a:p>
            <a:endParaRPr lang="de-DE" sz="1200" i="1" dirty="0" smtClean="0"/>
          </a:p>
          <a:p>
            <a:r>
              <a:rPr lang="de-DE" sz="1100" b="1" i="1" dirty="0" smtClean="0"/>
              <a:t>Anmerkung</a:t>
            </a:r>
            <a:r>
              <a:rPr lang="de-DE" sz="1100" i="1" dirty="0" smtClean="0"/>
              <a:t>:</a:t>
            </a:r>
          </a:p>
          <a:p>
            <a:r>
              <a:rPr lang="de-DE" sz="1100" i="1" dirty="0" smtClean="0"/>
              <a:t>Eine Umrechnung von Gulden zu heutiger Währung ist nur schwer durchführbar. Zur Einschätzung der Kosten vergleiche aber folgende Tabelle: monatlicher Sold eines einfachen bayerischen Soldaten 1816: 2,5 </a:t>
            </a:r>
            <a:r>
              <a:rPr lang="de-DE" sz="1100" i="1" dirty="0" err="1" smtClean="0"/>
              <a:t>fl</a:t>
            </a:r>
            <a:r>
              <a:rPr lang="de-DE" sz="1100" i="1" dirty="0" smtClean="0"/>
              <a:t> (Gulden), Oberleutnant: 36 </a:t>
            </a:r>
            <a:r>
              <a:rPr lang="de-DE" sz="1100" i="1" dirty="0" err="1" smtClean="0"/>
              <a:t>fl</a:t>
            </a:r>
            <a:r>
              <a:rPr lang="de-DE" sz="1100" i="1" dirty="0" smtClean="0"/>
              <a:t> (Gulden), kommandierender General: 666 </a:t>
            </a:r>
            <a:r>
              <a:rPr lang="de-DE" sz="1100" i="1" dirty="0" err="1" smtClean="0"/>
              <a:t>fl</a:t>
            </a:r>
            <a:r>
              <a:rPr lang="de-DE" sz="1100" i="1" dirty="0" smtClean="0"/>
              <a:t> (Gulden)</a:t>
            </a:r>
          </a:p>
          <a:p>
            <a:pPr marL="228600" indent="-228600">
              <a:buAutoNum type="arabicParenR"/>
            </a:pPr>
            <a:endParaRPr lang="de-DE" sz="1200" i="1" dirty="0" smtClean="0"/>
          </a:p>
        </p:txBody>
      </p:sp>
    </p:spTree>
    <p:extLst>
      <p:ext uri="{BB962C8B-B14F-4D97-AF65-F5344CB8AC3E}">
        <p14:creationId xmlns:p14="http://schemas.microsoft.com/office/powerpoint/2010/main" val="40935715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b="1" dirty="0" smtClean="0"/>
              <a:t>Aus den Aufzeichnungen </a:t>
            </a:r>
            <a:r>
              <a:rPr lang="de-DE" b="1" dirty="0"/>
              <a:t>des Benediktinerpaters Basil </a:t>
            </a:r>
            <a:r>
              <a:rPr lang="de-DE" b="1" dirty="0" smtClean="0"/>
              <a:t>Miller, Kloster Ottobeuren </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4231928"/>
          </a:xfrm>
          <a:prstGeom prst="rect">
            <a:avLst/>
          </a:prstGeom>
          <a:noFill/>
        </p:spPr>
        <p:txBody>
          <a:bodyPr wrap="square" rtlCol="0">
            <a:spAutoFit/>
          </a:bodyPr>
          <a:lstStyle/>
          <a:p>
            <a:r>
              <a:rPr lang="de-DE" sz="1100" b="1" i="1" dirty="0"/>
              <a:t>Der Benediktinerpater Basil Miller berichtet in seinen Tagebüchern aus dem zu einem Gefangenenlager umgewandelten Kloster Ottobeuren. </a:t>
            </a:r>
            <a:r>
              <a:rPr lang="de-DE" sz="1100" b="1" i="1" dirty="0" smtClean="0"/>
              <a:t>Die Gefangenen mussten sich aus eigenen Mitteln in der Gefangenschaft versorgen. Gefangenenlager waren wie Lazarette Brutstätten für Krankheiten. </a:t>
            </a:r>
            <a:endParaRPr lang="de-DE" sz="1100" dirty="0"/>
          </a:p>
          <a:p>
            <a:r>
              <a:rPr lang="de-DE" sz="1100" b="1" i="1" dirty="0"/>
              <a:t> </a:t>
            </a:r>
            <a:endParaRPr lang="de-DE" sz="1100" dirty="0"/>
          </a:p>
          <a:p>
            <a:r>
              <a:rPr lang="de-DE" sz="1100" b="1" i="1" dirty="0"/>
              <a:t>13.1.1814: </a:t>
            </a:r>
            <a:endParaRPr lang="de-DE" sz="1100" dirty="0"/>
          </a:p>
          <a:p>
            <a:r>
              <a:rPr lang="de-DE" sz="1100" dirty="0"/>
              <a:t>Für die Gefangenen im Kloster haben einige Leute </a:t>
            </a:r>
            <a:r>
              <a:rPr lang="de-DE" sz="1100" dirty="0" smtClean="0"/>
              <a:t>[</a:t>
            </a:r>
            <a:r>
              <a:rPr lang="de-DE" sz="1100" i="1" dirty="0" smtClean="0"/>
              <a:t>des Ortes</a:t>
            </a:r>
            <a:r>
              <a:rPr lang="de-DE" sz="1100" dirty="0" smtClean="0"/>
              <a:t>] angefangen</a:t>
            </a:r>
            <a:r>
              <a:rPr lang="de-DE" sz="1100" dirty="0"/>
              <a:t>, gleichsam einen Markt aufzurichten, und Brod, Käse, </a:t>
            </a:r>
            <a:r>
              <a:rPr lang="de-DE" sz="1100" dirty="0" err="1"/>
              <a:t>Brandtwein</a:t>
            </a:r>
            <a:r>
              <a:rPr lang="de-DE" sz="1100" dirty="0"/>
              <a:t> etc. etc. zu verkaufen, mit Bewilligung des Herrn </a:t>
            </a:r>
            <a:r>
              <a:rPr lang="de-DE" sz="1100" dirty="0" err="1"/>
              <a:t>Commandanten</a:t>
            </a:r>
            <a:r>
              <a:rPr lang="de-DE" sz="1100" dirty="0"/>
              <a:t> Schönbrunn. </a:t>
            </a:r>
            <a:endParaRPr lang="de-DE" sz="1100" dirty="0" smtClean="0"/>
          </a:p>
          <a:p>
            <a:endParaRPr lang="de-DE" sz="1100" dirty="0"/>
          </a:p>
          <a:p>
            <a:r>
              <a:rPr lang="de-DE" sz="1100" b="1" i="1" dirty="0" smtClean="0"/>
              <a:t>Eine Woche später notiert der Pater folgendes: </a:t>
            </a:r>
          </a:p>
          <a:p>
            <a:endParaRPr lang="de-DE" sz="1100" dirty="0"/>
          </a:p>
          <a:p>
            <a:r>
              <a:rPr lang="de-DE" sz="1100" dirty="0"/>
              <a:t>Die Krankheiten des hiesigen </a:t>
            </a:r>
            <a:r>
              <a:rPr lang="de-DE" sz="1100" dirty="0" err="1"/>
              <a:t>Lazarethes</a:t>
            </a:r>
            <a:r>
              <a:rPr lang="de-DE" sz="1100" dirty="0"/>
              <a:t> breiten sich sehr merklich in dem Marktflecken aus, besonders das Nerven- oder hitzige Fieber, aber kein Wunder! Der Spekulationsgeist und Gewinnsucht ist ebenfalls so groß als möglich; alle Bäcker und Metzger sind beschäftiget um einen Profit zu machen; der hiesige Kaufmann ließ eine eigene Boutique aufrichten für die Gefangenen. Man will reich werden, wenn man nach dem Sprichwort schon arm dadurch wird: „Kranker Mann, armer Mann. </a:t>
            </a:r>
            <a:endParaRPr lang="de-DE" sz="1100" dirty="0" smtClean="0"/>
          </a:p>
          <a:p>
            <a:endParaRPr lang="de-DE" sz="1100" dirty="0"/>
          </a:p>
          <a:p>
            <a:r>
              <a:rPr lang="de-DE" sz="1000" dirty="0" smtClean="0"/>
              <a:t>(Quelle: Tagebuch des Pater Basil Miller, </a:t>
            </a:r>
            <a:r>
              <a:rPr lang="de-DE" sz="1000" dirty="0" err="1" smtClean="0"/>
              <a:t>Kloser</a:t>
            </a:r>
            <a:r>
              <a:rPr lang="de-DE" sz="1000" dirty="0" smtClean="0"/>
              <a:t> Ottobeuren, unveröffentlicht)</a:t>
            </a:r>
            <a:endParaRPr lang="de-DE" sz="1000" dirty="0"/>
          </a:p>
          <a:p>
            <a:endParaRPr lang="de-DE" sz="1000" dirty="0"/>
          </a:p>
          <a:p>
            <a:r>
              <a:rPr lang="de-DE" sz="1200" b="1" i="1" dirty="0" smtClean="0"/>
              <a:t>Arbeitsauftrag</a:t>
            </a:r>
            <a:r>
              <a:rPr lang="de-DE" sz="1200" i="1" dirty="0" smtClean="0"/>
              <a:t>:</a:t>
            </a:r>
          </a:p>
          <a:p>
            <a:pPr marL="228600" indent="-228600">
              <a:buAutoNum type="arabicParenR"/>
            </a:pPr>
            <a:r>
              <a:rPr lang="de-DE" sz="1200" i="1" dirty="0" smtClean="0"/>
              <a:t>Erkläre, auf welche Weise die Zivilbevölkerung Bayerns mit Kriegsgefangenen in Berührung kam. </a:t>
            </a:r>
          </a:p>
          <a:p>
            <a:pPr marL="228600" indent="-228600">
              <a:buAutoNum type="arabicParenR"/>
            </a:pPr>
            <a:r>
              <a:rPr lang="de-DE" sz="1200" i="1" dirty="0" smtClean="0"/>
              <a:t>Wie beurteilt der Pater das Vorgehen der Zivilbevölkerung? Suche nach Gründen für das Handeln der Zivilbevölkerung. </a:t>
            </a:r>
          </a:p>
          <a:p>
            <a:pPr marL="228600" indent="-228600">
              <a:buAutoNum type="arabicParenR"/>
            </a:pPr>
            <a:endParaRPr lang="de-DE" sz="1200" i="1" dirty="0" smtClean="0"/>
          </a:p>
          <a:p>
            <a:pPr marL="228600" indent="-228600">
              <a:buAutoNum type="arabicParenR"/>
            </a:pPr>
            <a:endParaRPr lang="de-DE" sz="1200" i="1" dirty="0" smtClean="0"/>
          </a:p>
          <a:p>
            <a:pPr marL="228600" indent="-228600">
              <a:buAutoNum type="arabicParenR"/>
            </a:pPr>
            <a:endParaRPr lang="de-DE" sz="1200" i="1" dirty="0" smtClean="0"/>
          </a:p>
          <a:p>
            <a:pPr marL="228600" indent="-228600">
              <a:buAutoNum type="arabicParenR"/>
            </a:pPr>
            <a:endParaRPr lang="de-DE" sz="1200" i="1" dirty="0" smtClean="0"/>
          </a:p>
        </p:txBody>
      </p:sp>
    </p:spTree>
    <p:extLst>
      <p:ext uri="{BB962C8B-B14F-4D97-AF65-F5344CB8AC3E}">
        <p14:creationId xmlns:p14="http://schemas.microsoft.com/office/powerpoint/2010/main" val="1593132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b="1" dirty="0" smtClean="0"/>
              <a:t>Der Landshuter Sebastian </a:t>
            </a:r>
            <a:r>
              <a:rPr lang="de-DE" altLang="de-DE" b="1" dirty="0" err="1" smtClean="0"/>
              <a:t>Meidinger</a:t>
            </a:r>
            <a:r>
              <a:rPr lang="de-DE" altLang="de-DE" b="1" dirty="0" smtClean="0"/>
              <a:t> berichtet in seinem Tagebuch aus dem Jahre 1800 Folgendes:</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3323987"/>
          </a:xfrm>
          <a:prstGeom prst="rect">
            <a:avLst/>
          </a:prstGeom>
          <a:noFill/>
        </p:spPr>
        <p:txBody>
          <a:bodyPr wrap="square" rtlCol="0">
            <a:spAutoFit/>
          </a:bodyPr>
          <a:lstStyle/>
          <a:p>
            <a:r>
              <a:rPr lang="de-DE" sz="1200" dirty="0"/>
              <a:t>„Da die Franzosen keine </a:t>
            </a:r>
            <a:r>
              <a:rPr lang="de-DE" sz="1200" dirty="0" err="1"/>
              <a:t>Küchengeräthe</a:t>
            </a:r>
            <a:r>
              <a:rPr lang="de-DE" sz="1200" dirty="0"/>
              <a:t> folglich weder Feld-Kessel, noch das Geringste hatten, auch weder mit Zelten noch Packpferden versehen waren, sondern sich auch in diesem Stücke ganz auf anderer Leute </a:t>
            </a:r>
            <a:r>
              <a:rPr lang="de-DE" sz="1200" dirty="0" err="1"/>
              <a:t>Eigenthum</a:t>
            </a:r>
            <a:r>
              <a:rPr lang="de-DE" sz="1200" dirty="0"/>
              <a:t> </a:t>
            </a:r>
            <a:r>
              <a:rPr lang="de-DE" sz="1200" dirty="0" err="1"/>
              <a:t>verliessen</a:t>
            </a:r>
            <a:r>
              <a:rPr lang="de-DE" sz="1200" dirty="0"/>
              <a:t>, und eben so wenig alle auf den bloßen </a:t>
            </a:r>
            <a:r>
              <a:rPr lang="de-DE" sz="1200" dirty="0" smtClean="0"/>
              <a:t>Grasboden </a:t>
            </a:r>
            <a:r>
              <a:rPr lang="de-DE" sz="1200" dirty="0"/>
              <a:t>oder Feldern ruhen wollten; so wenig wurde Küchen- und Trinkgeschirr, Fässer und </a:t>
            </a:r>
            <a:r>
              <a:rPr lang="de-DE" sz="1200" dirty="0" err="1"/>
              <a:t>Better</a:t>
            </a:r>
            <a:r>
              <a:rPr lang="de-DE" sz="1200" dirty="0"/>
              <a:t> aus den Häusern zu nehmen verschont, nach aufgehobenen Lagern aber meistens auf dem Platze liegend zurückgelassen: wodurch es geschah, dass manche, welche sich in das Lager wagten, mit kupfernem Küchengeschirr, zinnernen Tellern und Schüsseln, nach der Hand ihre Wohnungen </a:t>
            </a:r>
            <a:r>
              <a:rPr lang="de-DE" sz="1200" dirty="0" err="1"/>
              <a:t>meublirten</a:t>
            </a:r>
            <a:r>
              <a:rPr lang="de-DE" sz="1200" dirty="0"/>
              <a:t>, und 3 bis 4 saubere Betten hatten, woselbst man zuvor nur elende Bettläden bemerkte. Es wurde auch vieles auf die Franzosen hinübergeschoben, und eigentlich </a:t>
            </a:r>
            <a:r>
              <a:rPr lang="de-DE" sz="1200" dirty="0" err="1"/>
              <a:t>gesündiget</a:t>
            </a:r>
            <a:r>
              <a:rPr lang="de-DE" sz="1200" dirty="0"/>
              <a:t>, während nur zu oft und zu </a:t>
            </a:r>
            <a:r>
              <a:rPr lang="de-DE" sz="1200" dirty="0" err="1"/>
              <a:t>gewiß</a:t>
            </a:r>
            <a:r>
              <a:rPr lang="de-DE" sz="1200" dirty="0"/>
              <a:t> der nächste Nachbar der Schelm und Marodeur war; manche wurde ausgespäht, wohin sie ihr Geld, oder anderes von Werth vergruben, und weg war’s, ehe der Franzos noch kaum die Schwelle des ehrlichen Hausbewohners überschritten hatte.“</a:t>
            </a:r>
          </a:p>
          <a:p>
            <a:endParaRPr lang="de-DE" sz="1200" dirty="0" smtClean="0"/>
          </a:p>
          <a:p>
            <a:r>
              <a:rPr lang="de-DE" sz="1000" dirty="0" smtClean="0"/>
              <a:t>(Quelle: </a:t>
            </a:r>
            <a:r>
              <a:rPr lang="de-DE" sz="1000" dirty="0"/>
              <a:t>Anton </a:t>
            </a:r>
            <a:r>
              <a:rPr lang="de-DE" sz="1000" dirty="0" err="1"/>
              <a:t>Mößmer</a:t>
            </a:r>
            <a:r>
              <a:rPr lang="de-DE" sz="1000" dirty="0"/>
              <a:t> (HG): Landshut und Napoleon. Die Kriegsereignisse in den Jahren 1796, 1800, 1806 und 1809 in den Schilderungen von Franz Sebastian </a:t>
            </a:r>
            <a:r>
              <a:rPr lang="de-DE" sz="1000" dirty="0" err="1"/>
              <a:t>Meidinger</a:t>
            </a:r>
            <a:r>
              <a:rPr lang="de-DE" sz="1000" dirty="0"/>
              <a:t>, Alois </a:t>
            </a:r>
            <a:r>
              <a:rPr lang="de-DE" sz="1000" dirty="0" err="1"/>
              <a:t>Staunenraus</a:t>
            </a:r>
            <a:r>
              <a:rPr lang="de-DE" sz="1000" dirty="0"/>
              <a:t>, Georg </a:t>
            </a:r>
            <a:r>
              <a:rPr lang="de-DE" sz="1000" dirty="0" err="1"/>
              <a:t>Lichtenwallner</a:t>
            </a:r>
            <a:r>
              <a:rPr lang="de-DE" sz="1000" dirty="0"/>
              <a:t> und Georg Kreppel. Landshut 2009. S. 93.</a:t>
            </a:r>
            <a:r>
              <a:rPr lang="de-DE" sz="1000" dirty="0" smtClean="0"/>
              <a:t>)</a:t>
            </a:r>
            <a:endParaRPr lang="de-DE" sz="1000" dirty="0"/>
          </a:p>
          <a:p>
            <a:endParaRPr lang="de-DE" sz="1000" dirty="0"/>
          </a:p>
          <a:p>
            <a:r>
              <a:rPr lang="de-DE" sz="1200" b="1" i="1" dirty="0" smtClean="0"/>
              <a:t>Arbeitsauftrag</a:t>
            </a:r>
            <a:r>
              <a:rPr lang="de-DE" sz="1200" i="1" dirty="0" smtClean="0"/>
              <a:t>:</a:t>
            </a:r>
          </a:p>
          <a:p>
            <a:pPr marL="228600" indent="-228600">
              <a:buAutoNum type="arabicParenR"/>
            </a:pPr>
            <a:r>
              <a:rPr lang="de-DE" sz="1200" i="1" dirty="0" smtClean="0"/>
              <a:t>Beschreibe, welchen Schaden die französischen Soldaten in Landshut anrichten und warum. </a:t>
            </a:r>
          </a:p>
          <a:p>
            <a:pPr marL="228600" indent="-228600">
              <a:buAutoNum type="arabicParenR"/>
            </a:pPr>
            <a:r>
              <a:rPr lang="de-DE" sz="1200" i="1" dirty="0" err="1" smtClean="0"/>
              <a:t>Meidinger</a:t>
            </a:r>
            <a:r>
              <a:rPr lang="de-DE" sz="1200" i="1" dirty="0"/>
              <a:t> </a:t>
            </a:r>
            <a:r>
              <a:rPr lang="de-DE" sz="1200" i="1" dirty="0" smtClean="0"/>
              <a:t>nimmt die französischen Truppen aber auch in Schutz. Erkläre anhand von Zitaten aus der Quelle, wie er zu einer solchen Einschätzung kommen kann. </a:t>
            </a:r>
          </a:p>
          <a:p>
            <a:pPr marL="228600" indent="-228600">
              <a:buAutoNum type="arabicParenR"/>
            </a:pPr>
            <a:endParaRPr lang="de-DE" sz="1200" i="1" dirty="0" smtClean="0"/>
          </a:p>
        </p:txBody>
      </p:sp>
    </p:spTree>
    <p:extLst>
      <p:ext uri="{BB962C8B-B14F-4D97-AF65-F5344CB8AC3E}">
        <p14:creationId xmlns:p14="http://schemas.microsoft.com/office/powerpoint/2010/main" val="34522499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Bildschirmpräsentation (4:3)</PresentationFormat>
  <Paragraphs>70</Paragraphs>
  <Slides>7</Slides>
  <Notes>6</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Ausstellung</dc:creator>
  <cp:lastModifiedBy>Ausstellung</cp:lastModifiedBy>
  <cp:revision>37</cp:revision>
  <cp:lastPrinted>2015-08-14T13:51:25Z</cp:lastPrinted>
  <dcterms:created xsi:type="dcterms:W3CDTF">2015-08-14T09:39:37Z</dcterms:created>
  <dcterms:modified xsi:type="dcterms:W3CDTF">2015-09-21T07:10:11Z</dcterms:modified>
</cp:coreProperties>
</file>